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9"/>
  </p:notesMasterIdLst>
  <p:handoutMasterIdLst>
    <p:handoutMasterId r:id="rId70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327" r:id="rId13"/>
    <p:sldId id="269" r:id="rId14"/>
    <p:sldId id="325" r:id="rId15"/>
    <p:sldId id="262" r:id="rId16"/>
    <p:sldId id="276" r:id="rId17"/>
    <p:sldId id="281" r:id="rId18"/>
    <p:sldId id="282" r:id="rId19"/>
    <p:sldId id="280" r:id="rId20"/>
    <p:sldId id="284" r:id="rId21"/>
    <p:sldId id="283" r:id="rId22"/>
    <p:sldId id="286" r:id="rId23"/>
    <p:sldId id="287" r:id="rId24"/>
    <p:sldId id="288" r:id="rId25"/>
    <p:sldId id="270" r:id="rId26"/>
    <p:sldId id="271" r:id="rId27"/>
    <p:sldId id="289" r:id="rId28"/>
    <p:sldId id="277" r:id="rId29"/>
    <p:sldId id="290" r:id="rId30"/>
    <p:sldId id="292" r:id="rId31"/>
    <p:sldId id="291" r:id="rId32"/>
    <p:sldId id="293" r:id="rId33"/>
    <p:sldId id="295" r:id="rId34"/>
    <p:sldId id="294" r:id="rId35"/>
    <p:sldId id="297" r:id="rId36"/>
    <p:sldId id="299" r:id="rId37"/>
    <p:sldId id="300" r:id="rId38"/>
    <p:sldId id="298" r:id="rId39"/>
    <p:sldId id="302" r:id="rId40"/>
    <p:sldId id="303" r:id="rId41"/>
    <p:sldId id="304" r:id="rId42"/>
    <p:sldId id="301" r:id="rId43"/>
    <p:sldId id="305" r:id="rId44"/>
    <p:sldId id="272" r:id="rId45"/>
    <p:sldId id="273" r:id="rId46"/>
    <p:sldId id="308" r:id="rId47"/>
    <p:sldId id="278" r:id="rId48"/>
    <p:sldId id="307" r:id="rId49"/>
    <p:sldId id="309" r:id="rId50"/>
    <p:sldId id="274" r:id="rId51"/>
    <p:sldId id="312" r:id="rId52"/>
    <p:sldId id="275" r:id="rId53"/>
    <p:sldId id="279" r:id="rId54"/>
    <p:sldId id="311" r:id="rId55"/>
    <p:sldId id="326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327"/>
            <p14:sldId id="269"/>
            <p14:sldId id="325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274"/>
            <p14:sldId id="312"/>
            <p14:sldId id="275"/>
            <p14:sldId id="279"/>
            <p14:sldId id="311"/>
            <p14:sldId id="326"/>
          </p14:sldIdLst>
        </p14:section>
        <p14:section name="Extra" id="{53BCB9FE-D2FE-4087-B9A9-299220D32027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2334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02/10/2016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02/10/2016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UAV=</a:t>
            </a:r>
            <a:r>
              <a:rPr lang="en-GB" noProof="0" dirty="0"/>
              <a:t>Unmanned</a:t>
            </a:r>
            <a:r>
              <a:rPr lang="es-ES" dirty="0"/>
              <a:t> </a:t>
            </a:r>
            <a:r>
              <a:rPr lang="en-GB" noProof="0" dirty="0"/>
              <a:t>Aerial</a:t>
            </a:r>
            <a:r>
              <a:rPr lang="es-ES" dirty="0"/>
              <a:t> </a:t>
            </a:r>
            <a:r>
              <a:rPr lang="en-GB" noProof="0" dirty="0"/>
              <a:t>Vehicle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Systems Engineering provides a set of tools that facilitate the systematic analysis of the needs of any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Result: a system that is reliable, modular, expandable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is a important property since it allows future research and improvements</a:t>
            </a:r>
          </a:p>
          <a:p>
            <a:r>
              <a:rPr lang="es-ES" b="0" baseline="0" dirty="0"/>
              <a:t>It constitutes a base on which technology can be further developed and fitted to any specific need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390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baseline="0" dirty="0"/>
              <a:t>Conceptual </a:t>
            </a:r>
            <a:r>
              <a:rPr lang="es-ES" b="0" baseline="0" dirty="0"/>
              <a:t>design of the OCAS</a:t>
            </a:r>
          </a:p>
          <a:p>
            <a:r>
              <a:rPr lang="es-ES" b="0" baseline="0" dirty="0"/>
              <a:t>Accomplishes its functions, but is not limited to specific components</a:t>
            </a:r>
          </a:p>
          <a:p>
            <a:r>
              <a:rPr lang="es-ES" b="0" baseline="0" dirty="0"/>
              <a:t>The conceptual design can be fitted to different needs during the implementation phase</a:t>
            </a:r>
            <a:endParaRPr lang="es-ES" b="1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3836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design process in Systems Engineering is iterative, and the product is improved in each iteration.</a:t>
            </a:r>
          </a:p>
          <a:p>
            <a:r>
              <a:rPr lang="es-ES" baseline="0" dirty="0"/>
              <a:t>In the Requirements loop, it is defined </a:t>
            </a:r>
            <a:r>
              <a:rPr lang="es-ES" b="1" baseline="0" dirty="0"/>
              <a:t>what</a:t>
            </a:r>
            <a:r>
              <a:rPr lang="es-ES" baseline="0" dirty="0"/>
              <a:t> the system must do (requirements) and the </a:t>
            </a:r>
            <a:r>
              <a:rPr lang="es-ES" b="1" baseline="0" dirty="0"/>
              <a:t>elements needed </a:t>
            </a:r>
            <a:r>
              <a:rPr lang="es-ES" baseline="0" dirty="0"/>
              <a:t>to perform all those functions (logical decomposition)</a:t>
            </a:r>
          </a:p>
          <a:p>
            <a:r>
              <a:rPr lang="es-ES" baseline="0" dirty="0"/>
              <a:t>In the Design loop, the system is designed and built according to the architectures defined in the Logical decomposition step, identifying issues and propagating back if needed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requirement is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the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OCAS, they represent the set of features and objectives that the system must accomplish to meet the final goal of the OCAS: Avoid collisions against Obstacles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requirements document is accessible to the whole design team and should be constantly updated (live or evolving document)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Systems Engineering 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 drive 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requirements (what the system must do) can come from:</a:t>
            </a:r>
          </a:p>
          <a:p>
            <a:r>
              <a:rPr lang="es-ES" baseline="0" dirty="0"/>
              <a:t>	Motivation instead of customer needs because there is no customer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 of most significant requirements.</a:t>
            </a:r>
          </a:p>
          <a:p>
            <a:endParaRPr lang="es-ES" baseline="0" dirty="0"/>
          </a:p>
          <a:p>
            <a:r>
              <a:rPr lang="es-ES" baseline="0" dirty="0"/>
              <a:t>“Avoid collisions” can be thought as derived from the “Improve operational safety” requirement</a:t>
            </a:r>
          </a:p>
          <a:p>
            <a:r>
              <a:rPr lang="es-ES" baseline="0" dirty="0"/>
              <a:t>Work independently -&gt; To enhance modularity and upgradeability</a:t>
            </a:r>
          </a:p>
          <a:p>
            <a:r>
              <a:rPr lang="es-ES" baseline="0" dirty="0"/>
              <a:t>Not interfere -&gt; Change behaviour of the UAV only when there is risk of collision</a:t>
            </a:r>
            <a:endParaRPr lang="es-ES" u="non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First of all, what do I want to achieve?</a:t>
            </a:r>
          </a:p>
          <a:p>
            <a:r>
              <a:rPr lang="es-ES" baseline="0" dirty="0"/>
              <a:t>What is the purpose of this Thesis?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There are many tools for the logical decomposition of the system</a:t>
            </a:r>
          </a:p>
          <a:p>
            <a:r>
              <a:rPr lang="es-ES" baseline="0" dirty="0"/>
              <a:t>Functional architecture: Hierarchical representation of all the functions</a:t>
            </a:r>
          </a:p>
          <a:p>
            <a:r>
              <a:rPr lang="es-ES" baseline="0" dirty="0"/>
              <a:t>FFBD: Sequential order of the functions during a mission</a:t>
            </a:r>
          </a:p>
          <a:p>
            <a:r>
              <a:rPr lang="es-ES" baseline="0" dirty="0"/>
              <a:t>PBS: Set of elements that need to be included in the system to perform all the identified functions</a:t>
            </a:r>
          </a:p>
          <a:p>
            <a:r>
              <a:rPr lang="es-ES" baseline="0" dirty="0"/>
              <a:t>N2: Interfaces between the elements identified in the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represents the sequential order of execution of the defined functions to complete a successful mission</a:t>
            </a:r>
          </a:p>
          <a:p>
            <a:r>
              <a:rPr lang="es-ES" baseline="0" dirty="0"/>
              <a:t>Inside dashed red line are the functions performed by the OCAS (scope)</a:t>
            </a:r>
          </a:p>
          <a:p>
            <a:r>
              <a:rPr lang="es-ES" baseline="0" dirty="0"/>
              <a:t>This is the top level of functions, each one is composed by several subfunctions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critical functions are “detect” and “avoid”</a:t>
            </a:r>
          </a:p>
          <a:p>
            <a:r>
              <a:rPr lang="es-ES" baseline="0" dirty="0"/>
              <a:t>Monitor environment function is working in an endless loop</a:t>
            </a:r>
          </a:p>
          <a:p>
            <a:r>
              <a:rPr lang="es-ES" baseline="0" dirty="0"/>
              <a:t>When the situation is considered as unsafe, the avoid function gets triggered</a:t>
            </a:r>
          </a:p>
          <a:p>
            <a:endParaRPr lang="es-ES" baseline="0" dirty="0"/>
          </a:p>
          <a:p>
            <a:r>
              <a:rPr lang="es-ES" baseline="0" dirty="0"/>
              <a:t>Skip over functional architecture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represents the system physical architecture, derived from the functional architecture</a:t>
            </a:r>
          </a:p>
          <a:p>
            <a:r>
              <a:rPr lang="es-ES" baseline="0" dirty="0"/>
              <a:t>Most important elements for the OCAS are the Computer board and the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important elements from the PBS in the diagonal</a:t>
            </a:r>
          </a:p>
          <a:p>
            <a:r>
              <a:rPr lang="es-ES" baseline="0" dirty="0"/>
              <a:t>Outputs from each of the elements in their horizontal rows</a:t>
            </a:r>
          </a:p>
          <a:p>
            <a:r>
              <a:rPr lang="es-ES" baseline="0" dirty="0"/>
              <a:t>Inputs to each element in the vertical columns</a:t>
            </a:r>
          </a:p>
          <a:p>
            <a:endParaRPr lang="es-ES" baseline="0" dirty="0"/>
          </a:p>
          <a:p>
            <a:r>
              <a:rPr lang="es-ES" baseline="0" dirty="0"/>
              <a:t>Green paths: UAS without OCAS</a:t>
            </a:r>
          </a:p>
          <a:p>
            <a:r>
              <a:rPr lang="es-ES" baseline="0" dirty="0"/>
              <a:t>Yellow paths: Classic control problem</a:t>
            </a:r>
          </a:p>
          <a:p>
            <a:r>
              <a:rPr lang="es-ES" baseline="0" dirty="0"/>
              <a:t>Blue path: Logging information</a:t>
            </a:r>
          </a:p>
          <a:p>
            <a:r>
              <a:rPr lang="es-ES" baseline="0" dirty="0"/>
              <a:t>Black paths: Pysical interfaces</a:t>
            </a:r>
          </a:p>
          <a:p>
            <a:endParaRPr lang="es-ES" baseline="0" dirty="0"/>
          </a:p>
          <a:p>
            <a:r>
              <a:rPr lang="es-ES" baseline="0" dirty="0"/>
              <a:t>EXAMPLE: Start in processing unit -&gt; end in avoidance manoeuvre by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After the Requirements, Funcional architecture, FFBD, PBS and N2 diagram, we have a comprehensive idea of </a:t>
            </a:r>
            <a:r>
              <a:rPr lang="es-ES" b="1" baseline="0" dirty="0"/>
              <a:t>WHAT </a:t>
            </a:r>
            <a:r>
              <a:rPr lang="es-ES" baseline="0" dirty="0"/>
              <a:t>the system must do and the </a:t>
            </a:r>
            <a:r>
              <a:rPr lang="es-ES" b="1" baseline="0" dirty="0"/>
              <a:t>tools</a:t>
            </a:r>
            <a:r>
              <a:rPr lang="es-ES" baseline="0" dirty="0"/>
              <a:t> and elements that will help it do it, together with the communications that need to be established.</a:t>
            </a:r>
          </a:p>
          <a:p>
            <a:r>
              <a:rPr lang="es-ES" baseline="0" dirty="0"/>
              <a:t>Now it is time to implement all these concepts from the conceptual design into an actual product, which is able to meet the specifications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Unmanned Aerial System. Contains (one or more) UAVs, GCS and any other element relevant for the operation of the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will be embarked on the UAV, holding a second wireless connection with the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Trade-off study between all the possible alternatives, evaluating each of them on all of the criteria</a:t>
            </a:r>
          </a:p>
          <a:p>
            <a:r>
              <a:rPr lang="es-ES" baseline="0" dirty="0"/>
              <a:t>More detail in the paper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Advantages: Light weight, low cost, simple operation (trigger-echo), easy processing (multiply time by speed of sound -&gt; distance to closest object)</a:t>
            </a:r>
          </a:p>
          <a:p>
            <a:r>
              <a:rPr lang="es-ES" baseline="0" dirty="0"/>
              <a:t>Disadvantages: Noisy environments, ghost signals and multipath errors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Most important issue</a:t>
            </a:r>
            <a:r>
              <a:rPr lang="es-ES" baseline="0" dirty="0"/>
              <a:t> in aerospace industry</a:t>
            </a:r>
          </a:p>
          <a:p>
            <a:r>
              <a:rPr lang="es-ES" baseline="0" dirty="0"/>
              <a:t>UAVs can be considered part of aerospace industry, but not so safe</a:t>
            </a:r>
          </a:p>
          <a:p>
            <a:r>
              <a:rPr lang="es-ES" dirty="0"/>
              <a:t>Disembarking the human eliminates</a:t>
            </a:r>
            <a:r>
              <a:rPr lang="es-ES" baseline="0" dirty="0"/>
              <a:t> intuitive sensing (inertial, visual, noise…)</a:t>
            </a:r>
          </a:p>
          <a:p>
            <a:r>
              <a:rPr lang="es-ES" baseline="0" dirty="0"/>
              <a:t>Sensing has to be done by sensors and interpreted by computers for safe autonomous 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Alternative: Microcontroller board (Arduino). Less computationally capable, no Operating System, no networking… -&gt; more limited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Battery according to the requierement of independency with the UAV. Provides 2.4 A to the Raspberry Pi</a:t>
            </a:r>
          </a:p>
          <a:p>
            <a:r>
              <a:rPr lang="es-ES" baseline="0" dirty="0"/>
              <a:t>WiFi adapter for the wireless communication with the GCS, as shown before</a:t>
            </a:r>
          </a:p>
          <a:p>
            <a:r>
              <a:rPr lang="es-ES" baseline="0" dirty="0"/>
              <a:t>Testing platform based on Maite Arteta’s Thesis from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Everything considered part of the OCAS is enclosed in the blue box</a:t>
            </a:r>
          </a:p>
          <a:p>
            <a:r>
              <a:rPr lang="es-ES" baseline="0" dirty="0"/>
              <a:t>The Raspberry Pi is the main controller, where all the other elements are connected</a:t>
            </a:r>
          </a:p>
          <a:p>
            <a:r>
              <a:rPr lang="es-ES" baseline="0" dirty="0"/>
              <a:t>SSH: allows for the remote access to the Linux terminal from the GCS</a:t>
            </a:r>
          </a:p>
          <a:p>
            <a:r>
              <a:rPr lang="es-ES" baseline="0" dirty="0"/>
              <a:t>MAVlink: is the comunication protocol for all Ardupilot UAVs. Both low and high level commands (examples)</a:t>
            </a:r>
          </a:p>
          <a:p>
            <a:r>
              <a:rPr lang="es-ES" baseline="0" dirty="0"/>
              <a:t>GPIO: Regular wires. State of the pins can be set LOW or HIGH (that is, 0V or 3.3V) via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Schematic derived from the N2 diagram</a:t>
            </a:r>
          </a:p>
          <a:p>
            <a:r>
              <a:rPr lang="es-ES" baseline="0" dirty="0"/>
              <a:t>Inside the Raspberry Pi, Raspbian OS provides some utilities that allow for easy connection of the external components</a:t>
            </a:r>
          </a:p>
          <a:p>
            <a:r>
              <a:rPr lang="es-ES" baseline="0" dirty="0"/>
              <a:t>Also, it can run a Python environment, under which all the other functions have been developed</a:t>
            </a:r>
          </a:p>
          <a:p>
            <a:r>
              <a:rPr lang="es-ES" baseline="0" dirty="0"/>
              <a:t>First, from the SSH interface, the operator has access to the Linux Shell, from which the Graphical User Interface can be launched</a:t>
            </a:r>
          </a:p>
          <a:p>
            <a:r>
              <a:rPr lang="es-ES" baseline="0" dirty="0"/>
              <a:t>From the GUI, MAVproxy and the Control script can be launched with the appropriate parameters</a:t>
            </a:r>
          </a:p>
          <a:p>
            <a:r>
              <a:rPr lang="es-ES" baseline="0" dirty="0"/>
              <a:t>MAVproxy connects to the vehicle via one of the USB ports and pipes the MAVlink messages to the Control script</a:t>
            </a:r>
          </a:p>
          <a:p>
            <a:r>
              <a:rPr lang="es-ES" baseline="0" dirty="0"/>
              <a:t>The script takes that information, together with the one retrieved from the sonar, and processes it in the way that was shown in the FFBD (more information later)</a:t>
            </a:r>
          </a:p>
          <a:p>
            <a:r>
              <a:rPr lang="es-ES" baseline="0" dirty="0"/>
              <a:t>Finally, if an actuation is required, a MAVlink message is sent back to the UAV through the MAVproxy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Select connection method, and connection fields autocomplete with the default settings. </a:t>
            </a:r>
          </a:p>
          <a:p>
            <a:r>
              <a:rPr lang="es-ES" baseline="0" dirty="0"/>
              <a:t>Connect button launches MAVproxy with the specified settings and pipes the information to the script</a:t>
            </a:r>
          </a:p>
          <a:p>
            <a:r>
              <a:rPr lang="es-ES" baseline="0" dirty="0"/>
              <a:t>GUI: Write the name of the folder where the main.py file of the script is located, and run it</a:t>
            </a:r>
          </a:p>
          <a:p>
            <a:r>
              <a:rPr lang="es-ES" baseline="0" dirty="0"/>
              <a:t>The script is composed of several Python files, which I’ll try to give an overview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the PBS, any component of the system that has not been covered yet needs to be implemented in the Python script</a:t>
            </a:r>
          </a:p>
          <a:p>
            <a:r>
              <a:rPr lang="es-ES" baseline="0" dirty="0"/>
              <a:t>Flowchart of functions, following the FFBD. EXPLAIN</a:t>
            </a:r>
          </a:p>
          <a:p>
            <a:r>
              <a:rPr lang="es-ES" baseline="0" dirty="0"/>
              <a:t>Dashed lines represent information flow, not sequential order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Consider these specific functions for a deeper analysis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With a 10us signal on the trigger pin of the sonar, it automatically sends a sequence of ultrasonic signals</a:t>
            </a:r>
          </a:p>
          <a:p>
            <a:r>
              <a:rPr lang="es-ES" baseline="0" dirty="0"/>
              <a:t>It recieves those signals if rebounded against an obstacle and calculates the time of arrival</a:t>
            </a:r>
          </a:p>
          <a:p>
            <a:r>
              <a:rPr lang="es-ES" baseline="0" dirty="0"/>
              <a:t>An ouput signal of the same lenght in time is returned through the echo pin</a:t>
            </a:r>
          </a:p>
          <a:p>
            <a:endParaRPr lang="es-ES" baseline="0" dirty="0"/>
          </a:p>
          <a:p>
            <a:r>
              <a:rPr lang="es-ES" baseline="0" dirty="0"/>
              <a:t>Notice the dependency of the measured distance on the environmental temperature.</a:t>
            </a:r>
          </a:p>
          <a:p>
            <a:r>
              <a:rPr lang="es-ES" baseline="0" dirty="0"/>
              <a:t>However, a temperature difference of 10ºC w.r.t the reference induces errors of the order of 1mm, so negligible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Why? Because the signal is noisy, and differentiating a noisy signal amplifyes the noise (the differentiation is a perfect high-pass filter)</a:t>
            </a:r>
          </a:p>
          <a:p>
            <a:r>
              <a:rPr lang="es-ES" baseline="0" dirty="0"/>
              <a:t>This approach has better damping properties than conventional differentiation, so that better predictions of position can be made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that the last measurement (t0) is not correct for some reason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(similarly to TCAS in commercial aircraft) tries to eliminate the posibility of a physical collision of the UAV with its surroundings</a:t>
            </a:r>
          </a:p>
          <a:p>
            <a:r>
              <a:rPr lang="es-ES" baseline="0" dirty="0"/>
              <a:t>OCAS operates as intermediate functional layer between operator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the slope of the last interval and propagating into the future yields to an even bigger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Instead, with the two-data-point stencil, the error is dampened, while maintaining relatively responsive predicting capabilities on the future location of the obstacle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Assuming any instant of time when the distance to the detected obstace is x0 and the velocity is v0, a linear extrapolation can be done to predict the time remaining to the collision.</a:t>
            </a:r>
          </a:p>
          <a:p>
            <a:r>
              <a:rPr lang="es-ES" baseline="0" dirty="0"/>
              <a:t>Now, considering the reaction time of the script to take control of the vehicle, the estimated time to stop the UAV at the current speed and some margin for errors, I claim that the scenario is unsafe when tsafe, defined as shown below, is smaller than 0.</a:t>
            </a:r>
          </a:p>
          <a:p>
            <a:r>
              <a:rPr lang="es-ES" baseline="0" dirty="0"/>
              <a:t>That is, the UAV has less time to stop and prevent the collision than the available time to the collision itself.</a:t>
            </a:r>
          </a:p>
          <a:p>
            <a:r>
              <a:rPr lang="es-ES" baseline="0" dirty="0"/>
              <a:t>Hence, the avoidance manouvre will be triggered when tsafe&lt;0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stage only developed as a proof of concept. Functional enough to avoid a collision</a:t>
            </a:r>
          </a:p>
          <a:p>
            <a:r>
              <a:rPr lang="es-ES" baseline="0" dirty="0"/>
              <a:t>Great chance of improvement, with sophisticated signal processing techniques</a:t>
            </a:r>
          </a:p>
          <a:p>
            <a:r>
              <a:rPr lang="es-ES" baseline="0" dirty="0"/>
              <a:t>Concepts of navigation and trajectory planning could be incorporated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testing phase is critical to ensure that the designed system meets the specifications</a:t>
            </a:r>
          </a:p>
          <a:p>
            <a:r>
              <a:rPr lang="es-ES" baseline="0" dirty="0"/>
              <a:t>Of course, all the components and subsystems should be tested thoroughly, but for the 1st prototype it was only done for the most critical components: sensors, connections, software, and the final prototype</a:t>
            </a:r>
          </a:p>
          <a:p>
            <a:r>
              <a:rPr lang="es-ES" baseline="0" dirty="0"/>
              <a:t>The test were mostly performed in parallel to the implementation phase, influencing in some of the decisions taken</a:t>
            </a:r>
          </a:p>
          <a:p>
            <a:endParaRPr lang="es-ES" baseline="0" dirty="0"/>
          </a:p>
          <a:p>
            <a:r>
              <a:rPr lang="es-ES" baseline="0" dirty="0"/>
              <a:t>Now, for the sake of time, only the complete OCAS tests will be covered here. The rest can be found in the Thesis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testing platform consists on a Ready To Fly F450 frame with some modifications to allocate the additional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information is taken from 3 different log files</a:t>
            </a:r>
          </a:p>
          <a:p>
            <a:r>
              <a:rPr lang="es-ES" baseline="0" dirty="0"/>
              <a:t>From the Ardupilot log, the altitude and position</a:t>
            </a:r>
          </a:p>
          <a:p>
            <a:r>
              <a:rPr lang="es-ES" baseline="0" dirty="0"/>
              <a:t>From the GCS log, the flight modes</a:t>
            </a:r>
          </a:p>
          <a:p>
            <a:r>
              <a:rPr lang="es-ES" baseline="0" dirty="0"/>
              <a:t>From the script log, the sensor events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Why is it important to have a </a:t>
            </a:r>
            <a:r>
              <a:rPr lang="es-ES" b="1" baseline="0" dirty="0"/>
              <a:t>reliable</a:t>
            </a:r>
            <a:r>
              <a:rPr lang="es-ES" baseline="0" dirty="0"/>
              <a:t> Obstacle Collision Avoidance System?</a:t>
            </a:r>
          </a:p>
          <a:p>
            <a:r>
              <a:rPr lang="es-ES" baseline="0" dirty="0"/>
              <a:t>DJI recently (March 2016) built one into their Phantom 4</a:t>
            </a:r>
          </a:p>
          <a:p>
            <a:r>
              <a:rPr lang="es-ES" baseline="0" dirty="0"/>
              <a:t>Based on stereoscopic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Goal of the Project was to make Unmanned flight safer by providing a modular Obstacle Collision Avoidance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Consider </a:t>
            </a:r>
            <a:r>
              <a:rPr lang="es-ES" baseline="0" dirty="0" err="1"/>
              <a:t>finishing</a:t>
            </a:r>
            <a:r>
              <a:rPr lang="es-ES" baseline="0" dirty="0"/>
              <a:t> here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5005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requirements. Other options might lead to better results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assumptions are difficult to track during the design phase if Systems Engineering approach hadn’t been taken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 perform its functions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prevents more serious errors down the road, which would be more difficult to 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OCAS allows for a higher level of safety, allowing the pilot to better perform the misión</a:t>
            </a:r>
          </a:p>
          <a:p>
            <a:r>
              <a:rPr lang="es-ES" baseline="0" dirty="0"/>
              <a:t>With the implementation of the concept, the basic building blocks are perfectly defined, and future work can focus on improving each of the components separately</a:t>
            </a:r>
          </a:p>
          <a:p>
            <a:r>
              <a:rPr lang="es-ES" baseline="0" dirty="0"/>
              <a:t>The working prototype confirms that the proposed design is suitable to solve the problem, and proves that the objectives have been met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acquisition has great potential to improve: Triggering procedures, noise filtering, signal processing…</a:t>
            </a:r>
          </a:p>
          <a:p>
            <a:r>
              <a:rPr lang="es-ES" baseline="0" dirty="0"/>
              <a:t>Sonars are just an alternative from all the sensors that could be used. Other types of sensors can provide additional information. Sensor fusion is a good way of obtaining new information from existing data</a:t>
            </a:r>
          </a:p>
          <a:p>
            <a:r>
              <a:rPr lang="es-ES" baseline="0" dirty="0"/>
              <a:t>Better calculation of the trajectory would allow for a better prediction of the potential collisions</a:t>
            </a:r>
          </a:p>
          <a:p>
            <a:r>
              <a:rPr lang="es-ES" baseline="0" dirty="0"/>
              <a:t>Real-time control algoritms would avoid the complete reliance on a quality GPS signal of the present impementation</a:t>
            </a:r>
          </a:p>
          <a:p>
            <a:r>
              <a:rPr lang="es-ES" baseline="0" dirty="0"/>
              <a:t>Find a real application for the Obstacle Collision Avoidance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2155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9263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555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Gizmodo journalists were testing the new features of the UAV</a:t>
            </a:r>
          </a:p>
          <a:p>
            <a:r>
              <a:rPr lang="es-ES" baseline="0" dirty="0"/>
              <a:t>In particular the Emergency mode, that stops the vehicle when a collision is about to happen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However, there are sometimes (Sport mode) that the Emergency mode is deactivated</a:t>
            </a:r>
          </a:p>
          <a:p>
            <a:r>
              <a:rPr lang="es-ES" baseline="0" dirty="0"/>
              <a:t>The journalist was relying on that safety system while testing other features, and accidentally crashed the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Repeat explanation of concepts from the Thesis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02/10/2016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Systems 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collects and organises all the information needed to understand the whole problem, explores it from all angles, and then finds the most appropriate system solution.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Beasley,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Rolls-Royce Global Chief of Systems Engineering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system that is: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63244" y="5108808"/>
            <a:ext cx="185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893707" y="2659838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93707" y="516101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48193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52090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93018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design 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from: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needs → Motivation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 goals and objectives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 the requirements</a:t>
            </a:r>
          </a:p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 build a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architecture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diagram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Breakdown 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</a:p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 criteria: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operation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integration</a:t>
            </a: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computer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 card size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pins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capable</a:t>
            </a: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Power source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WiFi adapter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level of 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future: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 data from sonars + onboard sensors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the moment: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 mode (loiter)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“Go to” functions based on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space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coverage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“Safe” obstacle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 with local regulations</a:t>
            </a: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 obstacle frontally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 crossed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Phantom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137137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Source: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6209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potential for safety improvements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sensing options might be interesting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 design procedures are critical for complex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definition of interfaces is critical for the communication with the external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 a safety layer that can improve the safety of numerous UAVs during operation, to improve their situational awareness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the proposed conceptual design as a proof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 a working prototype to show that the solution is functional and answers positively to the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acquisition of data from the sensors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different sensors, or fuse the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prediction of the trajectory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real-time control algorithms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the OCAS to real life problems</a:t>
            </a: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2892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 UAV markets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Source: PwC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trade-off 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8" y="2786175"/>
            <a:ext cx="3804217" cy="268533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connection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2" y="3661152"/>
            <a:ext cx="4875778" cy="4676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3" y="1443510"/>
            <a:ext cx="4933152" cy="1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5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MAVlink flow diagram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3" y="2368511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Source: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pic>
        <p:nvPicPr>
          <p:cNvPr id="3" name="FormatFactory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29151"/>
            <a:ext cx="7416797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 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 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Source: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pic>
        <p:nvPicPr>
          <p:cNvPr id="2" name="FormatFactory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05770"/>
            <a:ext cx="7440817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an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 it within existing UAVs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 working prototype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 that safety is improved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3606</TotalTime>
  <Words>2925</Words>
  <Application>Microsoft Office PowerPoint</Application>
  <PresentationFormat>Presentación en pantalla (4:3)</PresentationFormat>
  <Paragraphs>504</Paragraphs>
  <Slides>67</Slides>
  <Notes>67</Notes>
  <HiddenSlides>5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4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158</cp:revision>
  <dcterms:created xsi:type="dcterms:W3CDTF">2016-09-11T09:33:42Z</dcterms:created>
  <dcterms:modified xsi:type="dcterms:W3CDTF">2016-10-02T18:36:41Z</dcterms:modified>
</cp:coreProperties>
</file>